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handoutMasterIdLst>
    <p:handoutMasterId r:id="rId5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98" r:id="rId17"/>
    <p:sldId id="269" r:id="rId18"/>
    <p:sldId id="270" r:id="rId19"/>
    <p:sldId id="299" r:id="rId20"/>
    <p:sldId id="271" r:id="rId21"/>
    <p:sldId id="272" r:id="rId22"/>
    <p:sldId id="273" r:id="rId23"/>
    <p:sldId id="301" r:id="rId24"/>
    <p:sldId id="302" r:id="rId25"/>
    <p:sldId id="277" r:id="rId26"/>
    <p:sldId id="303" r:id="rId27"/>
    <p:sldId id="304" r:id="rId28"/>
    <p:sldId id="274" r:id="rId29"/>
    <p:sldId id="275" r:id="rId30"/>
    <p:sldId id="276" r:id="rId31"/>
    <p:sldId id="279" r:id="rId32"/>
    <p:sldId id="278" r:id="rId33"/>
    <p:sldId id="280" r:id="rId34"/>
    <p:sldId id="281" r:id="rId35"/>
    <p:sldId id="282" r:id="rId36"/>
    <p:sldId id="300" r:id="rId37"/>
    <p:sldId id="306" r:id="rId38"/>
    <p:sldId id="283" r:id="rId39"/>
    <p:sldId id="284" r:id="rId40"/>
    <p:sldId id="285" r:id="rId41"/>
    <p:sldId id="286" r:id="rId42"/>
    <p:sldId id="287" r:id="rId43"/>
    <p:sldId id="305" r:id="rId44"/>
    <p:sldId id="288" r:id="rId45"/>
    <p:sldId id="289" r:id="rId46"/>
    <p:sldId id="290" r:id="rId47"/>
    <p:sldId id="293" r:id="rId48"/>
    <p:sldId id="291" r:id="rId49"/>
    <p:sldId id="292" r:id="rId50"/>
    <p:sldId id="294" r:id="rId51"/>
    <p:sldId id="295" r:id="rId52"/>
    <p:sldId id="296" r:id="rId53"/>
    <p:sldId id="297" r:id="rId54"/>
    <p:sldId id="307" r:id="rId55"/>
  </p:sldIdLst>
  <p:sldSz cx="9144000" cy="6858000" type="screen4x3"/>
  <p:notesSz cx="69850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8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8B427-97AB-439C-8CBC-DED26DD5F7C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FEC55-B42C-4A16-A955-ADCF506E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31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AACA3-5213-4F16-BE98-F5EB834E69C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50811-5F3F-4724-BB8A-959E33875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0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50811-5F3F-4724-BB8A-959E338752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0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50811-5F3F-4724-BB8A-959E338752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matching</a:t>
            </a:r>
            <a:r>
              <a:rPr lang="en-US" baseline="0" dirty="0" smtClean="0"/>
              <a:t> question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50811-5F3F-4724-BB8A-959E3387526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0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03F66-43C7-4160-9BB5-B90534C9A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78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455F6-341D-48AD-B2EF-05C09C010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15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1E14E-F590-434F-81F5-074D0B963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40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3403A-145A-48D1-980F-981672749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74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F4B4-165C-46CA-813C-AAEA0ACD1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0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1FF83-897B-4B09-B98A-6AF929704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66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1E160-B943-4D6C-AB7E-2664A5AAE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19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35D1B-A1E4-4DF3-A7B4-E3617D3EF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06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E3806-5FDE-4BD4-A718-E67684FCC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98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3747-E4DD-4F03-80FE-FBF20E67D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36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9B6A6-5276-4D35-ABD1-8B1651549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96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FDF3A2-9B61-4CB0-ACA5-E81AB82D83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333500" y="101600"/>
            <a:ext cx="6477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200" dirty="0">
                <a:latin typeface="Verdana" panose="020B0604030504040204" pitchFamily="34" charset="0"/>
              </a:rPr>
              <a:t>Essentials of Human Anatomy &amp; Physiology</a:t>
            </a:r>
            <a:endParaRPr lang="en-US" altLang="en-US" sz="2200" i="1" dirty="0">
              <a:latin typeface="Verdana" panose="020B0604030504040204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4384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 dirty="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867400" y="712788"/>
            <a:ext cx="1676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 dirty="0">
                <a:solidFill>
                  <a:srgbClr val="000099"/>
                </a:solidFill>
                <a:latin typeface="Verdana" panose="020B0604030504040204" pitchFamily="34" charset="0"/>
              </a:rPr>
              <a:t>Seventh Edition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371600" y="879475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600" dirty="0">
                <a:latin typeface="Verdana" panose="020B0604030504040204" pitchFamily="34" charset="0"/>
              </a:rPr>
              <a:t>Elaine N. </a:t>
            </a:r>
            <a:r>
              <a:rPr lang="en-US" altLang="en-US" sz="1600" dirty="0" err="1">
                <a:latin typeface="Verdana" panose="020B0604030504040204" pitchFamily="34" charset="0"/>
              </a:rPr>
              <a:t>Marieb</a:t>
            </a:r>
            <a:endParaRPr lang="en-US" altLang="en-US" sz="1600" i="1">
              <a:latin typeface="Verdana" panose="020B060403050404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43000" y="2362200"/>
            <a:ext cx="6858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4800" b="1" i="1">
                <a:solidFill>
                  <a:srgbClr val="000099"/>
                </a:solidFill>
              </a:rPr>
              <a:t>Chapter 11</a:t>
            </a:r>
            <a:r>
              <a:rPr lang="en-US" altLang="en-US" sz="4800" b="1"/>
              <a:t/>
            </a:r>
            <a:br>
              <a:rPr lang="en-US" altLang="en-US" sz="4800" b="1"/>
            </a:br>
            <a:r>
              <a:rPr lang="en-US" altLang="en-US" sz="5000" b="1"/>
              <a:t>The Cardiovascular System</a:t>
            </a:r>
            <a:endParaRPr lang="en-US" altLang="en-US" sz="4300" b="1">
              <a:solidFill>
                <a:srgbClr val="33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2057400" y="3124200"/>
            <a:ext cx="51054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76200"/>
            <a:ext cx="152400" cy="10668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914400" y="609600"/>
            <a:ext cx="7239000" cy="0"/>
          </a:xfrm>
          <a:prstGeom prst="line">
            <a:avLst/>
          </a:prstGeom>
          <a:noFill/>
          <a:ln w="127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479925" y="6019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1800">
              <a:solidFill>
                <a:srgbClr val="00808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  <p:bldP spid="205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Heart: Valves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11.8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81000" y="1298575"/>
            <a:ext cx="8534400" cy="507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FF0000"/>
                </a:solidFill>
                <a:latin typeface="Arial" panose="020B0604020202020204" pitchFamily="34" charset="0"/>
              </a:rPr>
              <a:t>Allow blood to flow in only one direction</a:t>
            </a:r>
          </a:p>
          <a:p>
            <a:pPr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Four valves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Atrioventricular valves – between atria and ventricles</a:t>
            </a:r>
          </a:p>
          <a:p>
            <a:pPr lvl="2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Bicuspid valve (left)</a:t>
            </a:r>
          </a:p>
          <a:p>
            <a:pPr lvl="2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Tricuspid valve (right)</a:t>
            </a: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Semilunar valves between ventricle and artery</a:t>
            </a:r>
          </a:p>
          <a:p>
            <a:pPr lvl="2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Pulmonary semilunar valve</a:t>
            </a:r>
          </a:p>
          <a:p>
            <a:pPr lvl="2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Aortic semilunar valve</a:t>
            </a:r>
            <a:endParaRPr lang="en-US" altLang="en-US" sz="3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 advAuto="0"/>
      <p:bldP spid="112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Heart: Valves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11.9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81000" y="2362200"/>
            <a:ext cx="8245475" cy="2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Valves open as blood is pumped through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Held in place by chordae </a:t>
            </a:r>
            <a:r>
              <a:rPr lang="en-US" altLang="en-US" sz="3400" dirty="0" err="1">
                <a:latin typeface="Arial" panose="020B0604020202020204" pitchFamily="34" charset="0"/>
              </a:rPr>
              <a:t>tendineae</a:t>
            </a:r>
            <a:r>
              <a:rPr lang="en-US" altLang="en-US" sz="3400" dirty="0">
                <a:latin typeface="Arial" panose="020B0604020202020204" pitchFamily="34" charset="0"/>
              </a:rPr>
              <a:t> (“heart strings”)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Close to prevent backflow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sp>
        <p:nvSpPr>
          <p:cNvPr id="2" name="5-Point Star 1"/>
          <p:cNvSpPr/>
          <p:nvPr/>
        </p:nvSpPr>
        <p:spPr bwMode="auto">
          <a:xfrm>
            <a:off x="685800" y="641349"/>
            <a:ext cx="914400" cy="9144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 advAuto="0"/>
      <p:bldP spid="133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3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Operation of Heart Valves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11.10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pic>
        <p:nvPicPr>
          <p:cNvPr id="14344" name="Picture 8" descr="1104a_HeartValveOperation_1.JPG                                000180A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5"/>
          <a:stretch>
            <a:fillRect/>
          </a:stretch>
        </p:blipFill>
        <p:spPr bwMode="auto">
          <a:xfrm>
            <a:off x="1114425" y="838200"/>
            <a:ext cx="3843338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1104b_HeartValveOperation_1.JPG                                000180AC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5"/>
          <a:stretch>
            <a:fillRect/>
          </a:stretch>
        </p:blipFill>
        <p:spPr bwMode="auto">
          <a:xfrm>
            <a:off x="5160963" y="838200"/>
            <a:ext cx="3570287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52400" y="6202363"/>
            <a:ext cx="1181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>
                <a:latin typeface="Arial" panose="020B0604020202020204" pitchFamily="34" charset="0"/>
              </a:rPr>
              <a:t>Figure 11.4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 advAuto="0"/>
      <p:bldP spid="14343" grpId="0" autoUpdateAnimBg="0"/>
      <p:bldP spid="1434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Valve Pathology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Incompetent valve = backflow and </a:t>
            </a:r>
            <a:r>
              <a:rPr lang="en-US" altLang="en-US" dirty="0" err="1">
                <a:solidFill>
                  <a:srgbClr val="FF0000"/>
                </a:solidFill>
              </a:rPr>
              <a:t>repump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>
                <a:solidFill>
                  <a:srgbClr val="FF0000"/>
                </a:solidFill>
              </a:rPr>
              <a:t>Stenosis = stiff= heart workload increased</a:t>
            </a:r>
          </a:p>
          <a:p>
            <a:r>
              <a:rPr lang="en-US" altLang="en-US" dirty="0"/>
              <a:t>May be replaced</a:t>
            </a:r>
          </a:p>
          <a:p>
            <a:r>
              <a:rPr lang="en-US" altLang="en-US" dirty="0" err="1"/>
              <a:t>Lup</a:t>
            </a:r>
            <a:r>
              <a:rPr lang="en-US" altLang="en-US" dirty="0"/>
              <a:t> Dub Heart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1000" y="304800"/>
            <a:ext cx="853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</a:pPr>
            <a:r>
              <a:rPr lang="en-US" alt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Heart: Associated Great Vessels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11.11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8245475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Aorta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Leaves left ventricle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Pulmonary arteries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Leave right ventricle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Vena cava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Enters right atrium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Pulmonary veins (four)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Enter left atrium</a:t>
            </a:r>
          </a:p>
        </p:txBody>
      </p:sp>
      <p:sp>
        <p:nvSpPr>
          <p:cNvPr id="2" name="5-Point Star 1"/>
          <p:cNvSpPr/>
          <p:nvPr/>
        </p:nvSpPr>
        <p:spPr bwMode="auto">
          <a:xfrm>
            <a:off x="5334000" y="1495425"/>
            <a:ext cx="1905000" cy="1781175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 advAuto="0"/>
      <p:bldP spid="1536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Coronary Circulation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11.12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2454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FF0000"/>
                </a:solidFill>
                <a:latin typeface="Arial" panose="020B0604020202020204" pitchFamily="34" charset="0"/>
              </a:rPr>
              <a:t>Blood in the heart chambers does not nourish the myocardium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The heart has its own nourishing circulatory system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Coronary arteries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Cardiac veins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Blood empties into the right atrium via the coronary sinus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 advAuto="0"/>
      <p:bldP spid="1639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Cardiac Pathology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Rapid heart beat</a:t>
            </a:r>
          </a:p>
          <a:p>
            <a:r>
              <a:rPr lang="en-US" altLang="en-US" dirty="0"/>
              <a:t>= Inadequate </a:t>
            </a:r>
            <a:r>
              <a:rPr lang="en-US" altLang="en-US" dirty="0" smtClean="0"/>
              <a:t>blood </a:t>
            </a:r>
          </a:p>
          <a:p>
            <a:pPr lvl="2"/>
            <a:r>
              <a:rPr lang="en-US" altLang="en-US" dirty="0" smtClean="0">
                <a:solidFill>
                  <a:srgbClr val="FF0000"/>
                </a:solidFill>
              </a:rPr>
              <a:t>(What would cause this?) 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= Angina </a:t>
            </a:r>
            <a:r>
              <a:rPr lang="en-US" altLang="en-US" dirty="0" smtClean="0"/>
              <a:t>Pectoris</a:t>
            </a:r>
          </a:p>
          <a:p>
            <a:pPr lvl="2"/>
            <a:r>
              <a:rPr lang="en-US" altLang="en-US" dirty="0" smtClean="0"/>
              <a:t>(This is a sign of a Myocardial Infarction)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Heart: Conduction System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11.13a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81000" y="2743200"/>
            <a:ext cx="8382000" cy="202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indent="-2349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Intrinsic conduction system </a:t>
            </a:r>
            <a:br>
              <a:rPr lang="en-US" altLang="en-US" sz="3400" dirty="0">
                <a:latin typeface="Arial" panose="020B0604020202020204" pitchFamily="34" charset="0"/>
              </a:rPr>
            </a:br>
            <a:r>
              <a:rPr lang="en-US" altLang="en-US" sz="3400" dirty="0">
                <a:latin typeface="Arial" panose="020B0604020202020204" pitchFamily="34" charset="0"/>
              </a:rPr>
              <a:t>(nodal system)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Heart muscle cells contract, without nerve impulses, in a regular, continuous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 advAuto="0"/>
      <p:bldP spid="1741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Heart: Conduction System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11.13b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3820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9538" indent="-2349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Special tissue sets the </a:t>
            </a:r>
            <a:r>
              <a:rPr lang="en-US" altLang="en-US" sz="3000" dirty="0" smtClean="0">
                <a:latin typeface="Arial" panose="020B0604020202020204" pitchFamily="34" charset="0"/>
              </a:rPr>
              <a:t>pace </a:t>
            </a:r>
            <a:r>
              <a:rPr lang="en-US" altLang="en-US" sz="3000" dirty="0" smtClean="0">
                <a:solidFill>
                  <a:srgbClr val="FF0000"/>
                </a:solidFill>
                <a:latin typeface="Arial" panose="020B0604020202020204" pitchFamily="34" charset="0"/>
              </a:rPr>
              <a:t>(What tissue?)</a:t>
            </a:r>
            <a:endParaRPr lang="en-US" altLang="en-US" sz="3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Sinoatrial node (right atrium)</a:t>
            </a:r>
          </a:p>
          <a:p>
            <a:pPr lvl="3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Pacemaker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Atrioventricular node (junction of </a:t>
            </a:r>
            <a:r>
              <a:rPr lang="en-US" altLang="en-US" sz="3000" dirty="0" err="1">
                <a:latin typeface="Arial" panose="020B0604020202020204" pitchFamily="34" charset="0"/>
              </a:rPr>
              <a:t>r&amp;l</a:t>
            </a:r>
            <a:r>
              <a:rPr lang="en-US" altLang="en-US" sz="3000" dirty="0">
                <a:latin typeface="Arial" panose="020B0604020202020204" pitchFamily="34" charset="0"/>
              </a:rPr>
              <a:t> atria   and ventricles)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Atrioventricular bundle (Bundle of His)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Bundle branches (right and left)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Purkinje fibers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Heart Contractions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11.14b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" y="2305050"/>
            <a:ext cx="2819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endParaRPr lang="en-US" altLang="en-US" sz="3000">
              <a:latin typeface="Arial" panose="020B0604020202020204" pitchFamily="34" charset="0"/>
            </a:endParaRPr>
          </a:p>
        </p:txBody>
      </p:sp>
      <p:pic>
        <p:nvPicPr>
          <p:cNvPr id="20488" name="Picture 8" descr="1105_ConductionSyst-Heart_1.JPG                                000180AC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1143000" y="990600"/>
            <a:ext cx="687705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066800" y="6019800"/>
            <a:ext cx="1181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>
                <a:latin typeface="Arial" panose="020B0604020202020204" pitchFamily="34" charset="0"/>
              </a:rPr>
              <a:t>Figure 11.5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457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SA Node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AV Node  AV Bundle  Bundle Branches  Purkinje Fibers 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Cardiovascular System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11.1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245475" cy="443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FF0000"/>
                </a:solidFill>
                <a:latin typeface="Arial" panose="020B0604020202020204" pitchFamily="34" charset="0"/>
              </a:rPr>
              <a:t>A closed system </a:t>
            </a:r>
            <a:r>
              <a:rPr lang="en-US" altLang="en-US" sz="3400" dirty="0">
                <a:latin typeface="Arial" panose="020B0604020202020204" pitchFamily="34" charset="0"/>
              </a:rPr>
              <a:t>of the heart and blood vessels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The heart pumps blood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Blood vessels allow blood to circulate to all parts of the body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FF0000"/>
                </a:solidFill>
                <a:latin typeface="Arial" panose="020B0604020202020204" pitchFamily="34" charset="0"/>
              </a:rPr>
              <a:t>The function of the cardiovascular system is to deliver oxygen and nutrients and to remove carbon dioxide and other waste products</a:t>
            </a:r>
            <a:endParaRPr lang="en-US" altLang="en-US" sz="3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 advAuto="0"/>
      <p:bldP spid="307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28600" y="2238375"/>
            <a:ext cx="86106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03225" indent="-403225" algn="l">
              <a:tabLst>
                <a:tab pos="27463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47775" indent="-338138" algn="l">
              <a:tabLst>
                <a:tab pos="27463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0675" indent="-228600" algn="l">
              <a:tabLst>
                <a:tab pos="27463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33575" indent="-228600" algn="l">
              <a:tabLst>
                <a:tab pos="27463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76475" indent="-228600" algn="l">
              <a:tabLst>
                <a:tab pos="27463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33675" indent="-228600" fontAlgn="base">
              <a:spcBef>
                <a:spcPct val="0"/>
              </a:spcBef>
              <a:spcAft>
                <a:spcPct val="0"/>
              </a:spcAft>
              <a:tabLst>
                <a:tab pos="27463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90875" indent="-228600" fontAlgn="base">
              <a:spcBef>
                <a:spcPct val="0"/>
              </a:spcBef>
              <a:spcAft>
                <a:spcPct val="0"/>
              </a:spcAft>
              <a:tabLst>
                <a:tab pos="27463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48075" indent="-228600" fontAlgn="base">
              <a:spcBef>
                <a:spcPct val="0"/>
              </a:spcBef>
              <a:spcAft>
                <a:spcPct val="0"/>
              </a:spcAft>
              <a:tabLst>
                <a:tab pos="27463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5275" indent="-228600" fontAlgn="base">
              <a:spcBef>
                <a:spcPct val="0"/>
              </a:spcBef>
              <a:spcAft>
                <a:spcPct val="0"/>
              </a:spcAft>
              <a:tabLst>
                <a:tab pos="27463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/>
              <a:t>Three formations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P wave: impulse across atria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QRS complex: spread of impulse down septum, around ventricles in Purkinje fibers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T wave: end of electrical activity in ventricles</a:t>
            </a:r>
          </a:p>
          <a:p>
            <a:pPr lvl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52400" y="242888"/>
            <a:ext cx="853440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400">
                <a:solidFill>
                  <a:schemeClr val="tx2"/>
                </a:solidFill>
              </a:rPr>
              <a:t>Electrocardiograms (EKG/ECG)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28600" y="228600"/>
            <a:ext cx="868680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5-Point Star 1"/>
          <p:cNvSpPr/>
          <p:nvPr/>
        </p:nvSpPr>
        <p:spPr bwMode="auto">
          <a:xfrm>
            <a:off x="5715000" y="1600200"/>
            <a:ext cx="1219200" cy="11430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 autoUpdateAnimBg="0" advAuto="0"/>
      <p:bldP spid="5017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52400" y="242888"/>
            <a:ext cx="876300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  <a:tab pos="2168525" algn="l"/>
                <a:tab pos="3546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400">
                <a:solidFill>
                  <a:schemeClr val="tx2"/>
                </a:solidFill>
              </a:rPr>
              <a:t>Electrocardiograms (EKG/ECG)  </a:t>
            </a:r>
            <a:r>
              <a:rPr lang="en-US" altLang="en-US" sz="3700">
                <a:solidFill>
                  <a:schemeClr val="tx2"/>
                </a:solidFill>
              </a:rPr>
              <a:t>(</a:t>
            </a:r>
            <a:r>
              <a:rPr lang="en-US" altLang="en-US" sz="3700" i="1">
                <a:solidFill>
                  <a:schemeClr val="tx2"/>
                </a:solidFill>
              </a:rPr>
              <a:t>cont</a:t>
            </a:r>
            <a:r>
              <a:rPr lang="en-US" altLang="en-US" sz="3700">
                <a:solidFill>
                  <a:schemeClr val="tx2"/>
                </a:solidFill>
              </a:rPr>
              <a:t>.)</a:t>
            </a: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228600" y="228600"/>
            <a:ext cx="868680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593013" y="6324600"/>
            <a:ext cx="11668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>
                <a:solidFill>
                  <a:srgbClr val="330033"/>
                </a:solidFill>
              </a:rPr>
              <a:t>Figure 8.15B, C</a:t>
            </a:r>
            <a:endParaRPr lang="en-US" altLang="en-US" sz="2800"/>
          </a:p>
        </p:txBody>
      </p:sp>
      <p:pic>
        <p:nvPicPr>
          <p:cNvPr id="51205" name="Picture 5" descr="0815_ECGRecordings_1.jpg                                       0003AED9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2687638" y="990600"/>
            <a:ext cx="376713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Pathology of the Heart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Damage to AV node = release of ventricles from control = slower heart beat</a:t>
            </a:r>
          </a:p>
          <a:p>
            <a:r>
              <a:rPr lang="en-US" altLang="en-US" dirty="0"/>
              <a:t>Slower heart beat can lead to fibrillation</a:t>
            </a:r>
          </a:p>
          <a:p>
            <a:r>
              <a:rPr lang="en-US" altLang="en-US" dirty="0"/>
              <a:t>Fibrillation = lack of blood flow to the heart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Tachycardia = more than 100 beats/min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Bradycardia </a:t>
            </a:r>
            <a:r>
              <a:rPr lang="en-US" altLang="en-US" dirty="0">
                <a:solidFill>
                  <a:srgbClr val="FF0000"/>
                </a:solidFill>
              </a:rPr>
              <a:t>= less than 60 beats/min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800600"/>
          </a:xfrm>
        </p:spPr>
        <p:txBody>
          <a:bodyPr/>
          <a:lstStyle/>
          <a:p>
            <a:r>
              <a:rPr lang="en-US" sz="2400" dirty="0" smtClean="0"/>
              <a:t>Where is the heart located? </a:t>
            </a:r>
          </a:p>
          <a:p>
            <a:r>
              <a:rPr lang="en-US" sz="2400" dirty="0" smtClean="0"/>
              <a:t>Visceral Pericardium vs Parietal Pericardium </a:t>
            </a:r>
          </a:p>
          <a:p>
            <a:r>
              <a:rPr lang="en-US" sz="2400" dirty="0" smtClean="0"/>
              <a:t>Name the four chambers of the heart</a:t>
            </a:r>
          </a:p>
          <a:p>
            <a:r>
              <a:rPr lang="en-US" sz="2400" dirty="0" smtClean="0"/>
              <a:t>What is the function of each heart valve?</a:t>
            </a:r>
          </a:p>
          <a:p>
            <a:r>
              <a:rPr lang="en-US" sz="2400" dirty="0" smtClean="0"/>
              <a:t>What is the path of blood through the heart?</a:t>
            </a:r>
          </a:p>
          <a:p>
            <a:r>
              <a:rPr lang="en-US" sz="2400" dirty="0" smtClean="0"/>
              <a:t>Which vessel supplies blood to the myocardium? </a:t>
            </a:r>
          </a:p>
          <a:p>
            <a:r>
              <a:rPr lang="en-US" sz="2400" dirty="0" smtClean="0"/>
              <a:t>What cause heart sounds “</a:t>
            </a:r>
            <a:r>
              <a:rPr lang="en-US" sz="2400" dirty="0" err="1" smtClean="0"/>
              <a:t>Lub</a:t>
            </a:r>
            <a:r>
              <a:rPr lang="en-US" sz="2400" dirty="0" smtClean="0"/>
              <a:t> – Dub”? </a:t>
            </a:r>
          </a:p>
          <a:p>
            <a:r>
              <a:rPr lang="en-US" sz="2400" dirty="0" smtClean="0"/>
              <a:t>What is the cardiac impulse pathway starting from the SA Node? </a:t>
            </a:r>
          </a:p>
          <a:p>
            <a:r>
              <a:rPr lang="en-US" sz="2400" dirty="0" smtClean="0"/>
              <a:t>What is an ECG/EKG? </a:t>
            </a:r>
          </a:p>
          <a:p>
            <a:pPr lvl="1"/>
            <a:r>
              <a:rPr lang="en-US" sz="2400" dirty="0" smtClean="0"/>
              <a:t>What does each wave represent?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 3/4/19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read page 361 “Exercise and the Cardiovascular System,” and answer the following questions. </a:t>
            </a:r>
          </a:p>
          <a:p>
            <a:pPr lvl="1"/>
            <a:r>
              <a:rPr lang="en-US" dirty="0" smtClean="0"/>
              <a:t>What is your max. heart rate? </a:t>
            </a:r>
          </a:p>
          <a:p>
            <a:pPr lvl="1"/>
            <a:r>
              <a:rPr lang="en-US" dirty="0" smtClean="0"/>
              <a:t>Is it okay for sedentary people to start vigorously exercising right away? Why or why not? </a:t>
            </a:r>
          </a:p>
        </p:txBody>
      </p:sp>
    </p:spTree>
    <p:extLst>
      <p:ext uri="{BB962C8B-B14F-4D97-AF65-F5344CB8AC3E}">
        <p14:creationId xmlns:p14="http://schemas.microsoft.com/office/powerpoint/2010/main" val="1058747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Heart: Cardiac Cycle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11.16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 dirty="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1000" y="2209800"/>
            <a:ext cx="82454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Atria contract simultaneously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Atria relax, then ventricles contract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Systole = contraction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Diastole = relaxation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sp>
        <p:nvSpPr>
          <p:cNvPr id="2" name="5-Point Star 1"/>
          <p:cNvSpPr/>
          <p:nvPr/>
        </p:nvSpPr>
        <p:spPr bwMode="auto">
          <a:xfrm>
            <a:off x="838200" y="914400"/>
            <a:ext cx="990600" cy="7620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 advAuto="0"/>
      <p:bldP spid="2151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Filling of Heart Chambers – </a:t>
            </a:r>
            <a:b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Cardiac Cycle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11.15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 dirty="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 dirty="0">
              <a:latin typeface="Arial" panose="020B0604020202020204" pitchFamily="34" charset="0"/>
            </a:endParaRPr>
          </a:p>
        </p:txBody>
      </p:sp>
      <p:pic>
        <p:nvPicPr>
          <p:cNvPr id="22536" name="Picture 8" descr="1106_CardiacCycleSummary_1.JPG                                 000180A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2"/>
          <a:stretch>
            <a:fillRect/>
          </a:stretch>
        </p:blipFill>
        <p:spPr bwMode="auto">
          <a:xfrm>
            <a:off x="165100" y="2163763"/>
            <a:ext cx="8813800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28600" y="5791200"/>
            <a:ext cx="1181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dirty="0">
                <a:latin typeface="Arial" panose="020B0604020202020204" pitchFamily="34" charset="0"/>
              </a:rPr>
              <a:t>Figure 11.6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 advAuto="0"/>
      <p:bldP spid="22535" grpId="0" autoUpdateAnimBg="0"/>
      <p:bldP spid="2253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Heart: Cardiac Output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11.18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 dirty="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245475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Cardiac output (CO)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Amount of blood pumped by each side of the heart in one minute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CO = (heart rate [HR]) x (stroke volume [SV])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Stroke volume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Volume of blood pumped by each ventricle in one contraction</a:t>
            </a:r>
          </a:p>
        </p:txBody>
      </p:sp>
      <p:sp>
        <p:nvSpPr>
          <p:cNvPr id="2" name="5-Point Star 1"/>
          <p:cNvSpPr/>
          <p:nvPr/>
        </p:nvSpPr>
        <p:spPr bwMode="auto">
          <a:xfrm>
            <a:off x="609600" y="609600"/>
            <a:ext cx="1143000" cy="990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 advAuto="0"/>
      <p:bldP spid="2355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Cardiac output, cont.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 = HR x SV</a:t>
            </a:r>
          </a:p>
          <a:p>
            <a:r>
              <a:rPr lang="en-US" altLang="en-US" dirty="0"/>
              <a:t>5250 ml/min = 75 beats/min x 70 </a:t>
            </a:r>
            <a:r>
              <a:rPr lang="en-US" altLang="en-US" dirty="0"/>
              <a:t>mls</a:t>
            </a:r>
            <a:r>
              <a:rPr lang="en-US" altLang="en-US" dirty="0"/>
              <a:t>/beat</a:t>
            </a:r>
          </a:p>
          <a:p>
            <a:r>
              <a:rPr lang="en-US" altLang="en-US" dirty="0"/>
              <a:t>Norm = 5000 ml/min</a:t>
            </a:r>
          </a:p>
          <a:p>
            <a:r>
              <a:rPr lang="en-US" altLang="en-US" dirty="0"/>
              <a:t>Entire blood supply passes through body once per minute.</a:t>
            </a:r>
          </a:p>
          <a:p>
            <a:r>
              <a:rPr lang="en-US" altLang="en-US" dirty="0"/>
              <a:t>CO varies with demands of the body.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Cardiac Output Regulation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11.19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 dirty="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 dirty="0">
              <a:latin typeface="Arial" panose="020B0604020202020204" pitchFamily="34" charset="0"/>
            </a:endParaRPr>
          </a:p>
        </p:txBody>
      </p:sp>
      <p:pic>
        <p:nvPicPr>
          <p:cNvPr id="25608" name="Picture 8" descr="1107_CardiacOutputFactors_1.JPG                                000180A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>
            <a:fillRect/>
          </a:stretch>
        </p:blipFill>
        <p:spPr bwMode="auto">
          <a:xfrm>
            <a:off x="762000" y="1143000"/>
            <a:ext cx="7975600" cy="4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85800" y="6126163"/>
            <a:ext cx="1181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dirty="0">
                <a:latin typeface="Arial" panose="020B0604020202020204" pitchFamily="34" charset="0"/>
              </a:rPr>
              <a:t>Figure 11.7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 advAuto="0"/>
      <p:bldP spid="25607" grpId="0" autoUpdateAnimBg="0"/>
      <p:bldP spid="2560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Heart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11.2a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81000" y="2286000"/>
            <a:ext cx="8153400" cy="302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Location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Thorax between the lungs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Pointed apex directed toward left hip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About the size of your fist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Less than 1 lb.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 advAuto="0"/>
      <p:bldP spid="410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Heart: Regulation of Heart Rate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11.20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 dirty="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81000" y="1905000"/>
            <a:ext cx="8245475" cy="37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Stroke volume usually remains relatively constant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Starling’s law of the heart – the more  that the cardiac muscle is stretched, the stronger the contraction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FF0000"/>
                </a:solidFill>
                <a:latin typeface="Arial" panose="020B0604020202020204" pitchFamily="34" charset="0"/>
              </a:rPr>
              <a:t>Changing heart rate is the most common way to change cardiac output</a:t>
            </a:r>
            <a:endParaRPr lang="en-US" altLang="en-US" sz="3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 advAuto="0"/>
      <p:bldP spid="2765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Regulation of Heart Rate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11.21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 dirty="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8245475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Increased heart rate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Sympathetic nervous system</a:t>
            </a:r>
          </a:p>
          <a:p>
            <a:pPr lvl="2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Crisis</a:t>
            </a:r>
          </a:p>
          <a:p>
            <a:pPr lvl="2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Low blood pressure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Hormones</a:t>
            </a:r>
          </a:p>
          <a:p>
            <a:pPr lvl="2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Epinephrine</a:t>
            </a:r>
          </a:p>
          <a:p>
            <a:pPr lvl="2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Thyroxine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Exercise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Decreased blood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Heart: Regulation of Heart Rate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11.22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 dirty="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81000" y="2362200"/>
            <a:ext cx="8245475" cy="44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Decreased heart rate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Parasympathetic nervous system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High blood pressure or blood volume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Dereased</a:t>
            </a: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 venous return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In Congestive Heart Failure the heart is worn out and pumps weakly.  Digitalis works to provide a slow, steady, but stronger beat.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Congestive Heart Failure (CHF)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Decline in pumping efficiency of heart</a:t>
            </a:r>
          </a:p>
          <a:p>
            <a:r>
              <a:rPr lang="en-US" altLang="en-US" sz="2800" dirty="0"/>
              <a:t>Inadequate circulation</a:t>
            </a:r>
          </a:p>
          <a:p>
            <a:r>
              <a:rPr lang="en-US" altLang="en-US" sz="2800" dirty="0"/>
              <a:t>Progressive, also coronary atherosclerosis, high blood pressure and history of multiple Myocardial Infarctions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Left side fails = pulmonary congestion and suffocation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Right side fails = peripheral congestion and edema</a:t>
            </a:r>
          </a:p>
          <a:p>
            <a:endParaRPr lang="en-US" alt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Contraction of the human heart creates enough pressure to squirt blood 30 feet.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8820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Blood Vessels: The Vascular System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11.23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 dirty="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81000" y="2133600"/>
            <a:ext cx="8245475" cy="354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Taking blood to the tissues and back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Arteries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Arterioles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Capillaries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Venules</a:t>
            </a:r>
            <a:endParaRPr lang="en-US" altLang="en-US" sz="3000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Veins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 advAuto="0"/>
      <p:bldP spid="3072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Vascular System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11.24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 dirty="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 dirty="0">
              <a:latin typeface="Arial" panose="020B0604020202020204" pitchFamily="34" charset="0"/>
            </a:endParaRPr>
          </a:p>
        </p:txBody>
      </p:sp>
      <p:pic>
        <p:nvPicPr>
          <p:cNvPr id="31752" name="Picture 8" descr="1108b_BloodVesselStruct_1.JPG                                  000180A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1247775" y="1219200"/>
            <a:ext cx="6648450" cy="509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477000" y="6019800"/>
            <a:ext cx="1181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dirty="0">
                <a:latin typeface="Arial" panose="020B0604020202020204" pitchFamily="34" charset="0"/>
              </a:rPr>
              <a:t>Figure 11.8b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 advAuto="0"/>
      <p:bldP spid="31751" grpId="0" autoUpdateAnimBg="0"/>
      <p:bldP spid="3175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Blood Vessels: Anatomy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11.25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 dirty="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81000" y="1190625"/>
            <a:ext cx="82454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Three layers (tunics)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Tunic intima</a:t>
            </a:r>
          </a:p>
          <a:p>
            <a:pPr lvl="2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Endothelium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Tunic media</a:t>
            </a:r>
          </a:p>
          <a:p>
            <a:pPr lvl="2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Smooth muscle</a:t>
            </a:r>
          </a:p>
          <a:p>
            <a:pPr lvl="2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Controlled by sympathetic nervous system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Tunic externa</a:t>
            </a:r>
          </a:p>
          <a:p>
            <a:pPr lvl="2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Mostly fibrous connective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utoUpdateAnimBg="0" advAuto="0"/>
      <p:bldP spid="3277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Differences  Between Blood Vessel Types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11.26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 dirty="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1000" y="1905000"/>
            <a:ext cx="82454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Walls of arteries are the thickest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Lumens of veins are larger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Skeletal muscle “milks” blood in veins toward the heart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Walls of capillaries are only one cell  layer thick to allow for exchanges between blood and tissue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sp>
        <p:nvSpPr>
          <p:cNvPr id="2" name="5-Point Star 1"/>
          <p:cNvSpPr/>
          <p:nvPr/>
        </p:nvSpPr>
        <p:spPr bwMode="auto">
          <a:xfrm>
            <a:off x="381000" y="1066800"/>
            <a:ext cx="838200" cy="838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 advAuto="0"/>
      <p:bldP spid="3379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Movement of Blood Through Vessels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11.27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 dirty="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81000" y="2381250"/>
            <a:ext cx="47244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Most arterial blood is pumped by the heart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FF0000"/>
                </a:solidFill>
                <a:latin typeface="Arial" panose="020B0604020202020204" pitchFamily="34" charset="0"/>
              </a:rPr>
              <a:t>Veins use the milking action  of muscles to help move blood</a:t>
            </a:r>
            <a:endParaRPr lang="en-US" altLang="en-US" sz="3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4824" name="Picture 8" descr="1109_MusclPumpOperation_1.JPG                                  000180A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5410200" y="1219200"/>
            <a:ext cx="3327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419600" y="6096000"/>
            <a:ext cx="1181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dirty="0">
                <a:latin typeface="Arial" panose="020B0604020202020204" pitchFamily="34" charset="0"/>
              </a:rPr>
              <a:t>Figure 11.9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 advAuto="0"/>
      <p:bldP spid="34823" grpId="0" autoUpdateAnimBg="0"/>
      <p:bldP spid="3482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Heart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11.2b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7" name="Picture 7" descr="1101_LocationofHeart_1.JPG                                     000180A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9"/>
          <a:stretch>
            <a:fillRect/>
          </a:stretch>
        </p:blipFill>
        <p:spPr bwMode="auto">
          <a:xfrm>
            <a:off x="914400" y="995363"/>
            <a:ext cx="76200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14400" y="6019800"/>
            <a:ext cx="1181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>
                <a:latin typeface="Arial" panose="020B0604020202020204" pitchFamily="34" charset="0"/>
              </a:rPr>
              <a:t>Figure 11.1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There are about 62,000 miles of blood vessels in the human body – enough to stretch 2 ½ times around the world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94204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Capillary Beds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11.28a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 dirty="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81000" y="2057400"/>
            <a:ext cx="4267200" cy="301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Capillary beds consist of two types of vessels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Vascular shunt – directly connects an arteriole to a </a:t>
            </a:r>
            <a:r>
              <a:rPr lang="en-US" altLang="en-US" sz="3000" dirty="0" err="1">
                <a:solidFill>
                  <a:srgbClr val="FF0000"/>
                </a:solidFill>
                <a:latin typeface="Arial" panose="020B0604020202020204" pitchFamily="34" charset="0"/>
              </a:rPr>
              <a:t>venule</a:t>
            </a:r>
            <a:endParaRPr lang="en-US" altLang="en-US" sz="3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5848" name="Picture 8" descr="1110_CapillaryBedAnatomy_1.JPG                                 000180A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4921250" y="685800"/>
            <a:ext cx="396716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914900" y="6400800"/>
            <a:ext cx="1181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>
                <a:latin typeface="Arial" panose="020B0604020202020204" pitchFamily="34" charset="0"/>
              </a:rPr>
              <a:t>Figure 11.10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 advAuto="0"/>
      <p:bldP spid="35847" grpId="0" autoUpdateAnimBg="0"/>
      <p:bldP spid="35849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Capillary Beds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11.28b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81000" y="1676400"/>
            <a:ext cx="4267200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True capillaries – exchange vessels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Oxygen and nutrients cross to cells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Carbon dioxide and metabolic waste products cross into blood</a:t>
            </a:r>
          </a:p>
        </p:txBody>
      </p:sp>
      <p:pic>
        <p:nvPicPr>
          <p:cNvPr id="36872" name="Picture 8" descr="1110_CapillaryBedAnatomy_1.JPG                                 000180A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4921250" y="685800"/>
            <a:ext cx="396716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914900" y="6400800"/>
            <a:ext cx="1181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>
                <a:latin typeface="Arial" panose="020B0604020202020204" pitchFamily="34" charset="0"/>
              </a:rPr>
              <a:t>Figure 11.10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Diffusion at Capillary Beds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11.29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pic>
        <p:nvPicPr>
          <p:cNvPr id="37896" name="Picture 8" descr="1120_CapillaryTranspMech_1.JPG                                 000180A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1295400" y="928688"/>
            <a:ext cx="6553200" cy="55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162800" y="5867400"/>
            <a:ext cx="1181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>
                <a:latin typeface="Arial" panose="020B0604020202020204" pitchFamily="34" charset="0"/>
              </a:rPr>
              <a:t>Figure 11.20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 advAuto="0"/>
      <p:bldP spid="37895" grpId="0" autoUpdateAnimBg="0"/>
      <p:bldP spid="3789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Vital Signs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Arterial pulse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Blood pressure</a:t>
            </a:r>
          </a:p>
          <a:p>
            <a:r>
              <a:rPr lang="en-US" altLang="en-US" dirty="0" err="1">
                <a:solidFill>
                  <a:srgbClr val="FF0000"/>
                </a:solidFill>
              </a:rPr>
              <a:t>Repiratory</a:t>
            </a:r>
            <a:r>
              <a:rPr lang="en-US" altLang="en-US" dirty="0">
                <a:solidFill>
                  <a:srgbClr val="FF0000"/>
                </a:solidFill>
              </a:rPr>
              <a:t> Rate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Body Temperature</a:t>
            </a:r>
          </a:p>
          <a:p>
            <a:r>
              <a:rPr lang="en-US" altLang="en-US" dirty="0"/>
              <a:t>All indicate the efficiency of the system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Pulse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11.35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81000" y="1828800"/>
            <a:ext cx="3581400" cy="412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FF0000"/>
                </a:solidFill>
                <a:latin typeface="Arial" panose="020B0604020202020204" pitchFamily="34" charset="0"/>
              </a:rPr>
              <a:t>Pulse – pressure wave of blood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Monitored at “pressure points” where pulse is easily palpated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pic>
        <p:nvPicPr>
          <p:cNvPr id="38920" name="Picture 8" descr="1116_Pulse-PalpableSites_1.JPG                                 000180A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4381500" y="609600"/>
            <a:ext cx="4554538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971800" y="6172200"/>
            <a:ext cx="1181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>
                <a:latin typeface="Arial" panose="020B0604020202020204" pitchFamily="34" charset="0"/>
              </a:rPr>
              <a:t>Figure 11.16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autoUpdateAnimBg="0" advAuto="0"/>
      <p:bldP spid="38919" grpId="0" autoUpdateAnimBg="0"/>
      <p:bldP spid="3892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Blood Pressure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11.36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81000" y="1447800"/>
            <a:ext cx="8245475" cy="48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Measurements by health professionals are made on the pressure in large arteries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Systolic – pressure at the peak of ventricular contraction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Diastolic – pressure when ventricles relax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Pressure in blood vessels decreases as the distance away from the heart increases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 advAuto="0"/>
      <p:bldP spid="3994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Measuring Arterial Blood Pressure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11.37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pic>
        <p:nvPicPr>
          <p:cNvPr id="41992" name="Picture 8" descr="1118_MeasuringBloodPress_1.JPG                                 000180A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5"/>
          <a:stretch>
            <a:fillRect/>
          </a:stretch>
        </p:blipFill>
        <p:spPr bwMode="auto">
          <a:xfrm>
            <a:off x="279400" y="1752600"/>
            <a:ext cx="8585200" cy="40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8600" y="5943600"/>
            <a:ext cx="1181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>
                <a:latin typeface="Arial" panose="020B0604020202020204" pitchFamily="34" charset="0"/>
              </a:rPr>
              <a:t>Figure 11.18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 advAuto="0"/>
      <p:bldP spid="41991" grpId="0" autoUpdateAnimBg="0"/>
      <p:bldP spid="4199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Blood Pressure: Effects of Factors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11.39a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81000" y="1905000"/>
            <a:ext cx="8245475" cy="343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FF0000"/>
                </a:solidFill>
                <a:latin typeface="Arial" panose="020B0604020202020204" pitchFamily="34" charset="0"/>
              </a:rPr>
              <a:t>Neural factors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Autonomic nervous system adjustments (sympathetic division)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FF0000"/>
                </a:solidFill>
                <a:latin typeface="Arial" panose="020B0604020202020204" pitchFamily="34" charset="0"/>
              </a:rPr>
              <a:t>Renal factors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Regulation by altering blood volume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Renin – hormonal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autoUpdateAnimBg="0" advAuto="0"/>
      <p:bldP spid="4301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Blood Pressure: Effects of Factors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11.39b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81000" y="1676400"/>
            <a:ext cx="8245475" cy="43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FF0000"/>
                </a:solidFill>
                <a:latin typeface="Arial" panose="020B0604020202020204" pitchFamily="34" charset="0"/>
              </a:rPr>
              <a:t>Temperature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Heat has a vasodilation effect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Cold has a </a:t>
            </a:r>
            <a:r>
              <a:rPr lang="en-US" altLang="en-US" sz="3000" dirty="0" err="1">
                <a:latin typeface="Arial" panose="020B0604020202020204" pitchFamily="34" charset="0"/>
              </a:rPr>
              <a:t>vasoconstricting</a:t>
            </a:r>
            <a:r>
              <a:rPr lang="en-US" altLang="en-US" sz="3000" dirty="0">
                <a:latin typeface="Arial" panose="020B0604020202020204" pitchFamily="34" charset="0"/>
              </a:rPr>
              <a:t> effect</a:t>
            </a:r>
            <a:endParaRPr lang="en-US" altLang="en-US" sz="34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FF0000"/>
                </a:solidFill>
                <a:latin typeface="Arial" panose="020B0604020202020204" pitchFamily="34" charset="0"/>
              </a:rPr>
              <a:t>Chemicals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Various substances can cause increases or </a:t>
            </a:r>
            <a:r>
              <a:rPr lang="en-US" altLang="en-US" sz="3000" dirty="0" smtClean="0">
                <a:latin typeface="Arial" panose="020B0604020202020204" pitchFamily="34" charset="0"/>
              </a:rPr>
              <a:t>decreases (Can you think of an example?) </a:t>
            </a:r>
            <a:endParaRPr lang="en-US" altLang="en-US" sz="3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FF0000"/>
                </a:solidFill>
                <a:latin typeface="Arial" panose="020B0604020202020204" pitchFamily="34" charset="0"/>
              </a:rPr>
              <a:t>Diet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Heart: Coverings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11.3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245475" cy="442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FF0000"/>
                </a:solidFill>
                <a:latin typeface="Arial" panose="020B0604020202020204" pitchFamily="34" charset="0"/>
              </a:rPr>
              <a:t>Pericardium – a double serous membrane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Visceral pericardium</a:t>
            </a:r>
          </a:p>
          <a:p>
            <a:pPr lvl="2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Next to heart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Parietal pericardium</a:t>
            </a:r>
          </a:p>
          <a:p>
            <a:pPr lvl="2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Outside layer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FF0000"/>
                </a:solidFill>
                <a:latin typeface="Arial" panose="020B0604020202020204" pitchFamily="34" charset="0"/>
              </a:rPr>
              <a:t>Serous fluid fills the space between the layers of pericardium</a:t>
            </a:r>
            <a:endParaRPr lang="en-US" altLang="en-US" sz="3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utoUpdateAnimBg="0" advAuto="0"/>
      <p:bldP spid="615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Variations in Blood Pressure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11.41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81000" y="1285875"/>
            <a:ext cx="82454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Human normal range is variable</a:t>
            </a:r>
          </a:p>
          <a:p>
            <a:pPr lvl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Normal</a:t>
            </a:r>
          </a:p>
          <a:p>
            <a:pPr lvl="2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140–110 mm Hg systolic</a:t>
            </a:r>
          </a:p>
          <a:p>
            <a:pPr lvl="2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80–75 mm Hg diastolic</a:t>
            </a:r>
          </a:p>
          <a:p>
            <a:pPr lvl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Hypotension</a:t>
            </a:r>
          </a:p>
          <a:p>
            <a:pPr lvl="2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Low systolic (below 110 mm HG)</a:t>
            </a:r>
          </a:p>
          <a:p>
            <a:pPr lvl="2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Often associated with illness</a:t>
            </a:r>
          </a:p>
          <a:p>
            <a:pPr lvl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Hypertension</a:t>
            </a:r>
          </a:p>
          <a:p>
            <a:pPr lvl="2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High systolic (above 140 mm HG)</a:t>
            </a:r>
          </a:p>
          <a:p>
            <a:pPr lvl="2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Can be dangerous if it is chronic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 advAuto="0"/>
      <p:bldP spid="4506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cardiac output? </a:t>
            </a:r>
          </a:p>
          <a:p>
            <a:r>
              <a:rPr lang="en-US" dirty="0" smtClean="0"/>
              <a:t>Diastole vs systole </a:t>
            </a:r>
          </a:p>
          <a:p>
            <a:r>
              <a:rPr lang="en-US" dirty="0" smtClean="0"/>
              <a:t>Veins vs Arteries </a:t>
            </a:r>
          </a:p>
          <a:p>
            <a:r>
              <a:rPr lang="en-US" dirty="0" smtClean="0"/>
              <a:t>What are your vitals? </a:t>
            </a:r>
          </a:p>
          <a:p>
            <a:r>
              <a:rPr lang="en-US" dirty="0" smtClean="0"/>
              <a:t>What are some examples that affect blood pressure? </a:t>
            </a:r>
          </a:p>
          <a:p>
            <a:r>
              <a:rPr lang="en-US" dirty="0" smtClean="0"/>
              <a:t>Normal blood pressure range?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4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Heart: Heart Wall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11.4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1000" y="1219200"/>
            <a:ext cx="8610600" cy="531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Three layers</a:t>
            </a:r>
          </a:p>
          <a:p>
            <a:pPr lvl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Epicardium</a:t>
            </a:r>
          </a:p>
          <a:p>
            <a:pPr lvl="2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 dirty="0">
                <a:latin typeface="Arial" panose="020B0604020202020204" pitchFamily="34" charset="0"/>
              </a:rPr>
              <a:t>Outside layer</a:t>
            </a:r>
          </a:p>
          <a:p>
            <a:pPr lvl="2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 dirty="0">
                <a:latin typeface="Arial" panose="020B0604020202020204" pitchFamily="34" charset="0"/>
              </a:rPr>
              <a:t>This layer is the parietal pericardium</a:t>
            </a:r>
          </a:p>
          <a:p>
            <a:pPr lvl="2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 dirty="0">
                <a:latin typeface="Arial" panose="020B0604020202020204" pitchFamily="34" charset="0"/>
              </a:rPr>
              <a:t>Connective tissue layer</a:t>
            </a:r>
            <a:endParaRPr lang="en-US" altLang="en-US" sz="3000" dirty="0">
              <a:latin typeface="Arial" panose="020B0604020202020204" pitchFamily="34" charset="0"/>
            </a:endParaRPr>
          </a:p>
          <a:p>
            <a:pPr lvl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Myocardium</a:t>
            </a:r>
          </a:p>
          <a:p>
            <a:pPr lvl="2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 dirty="0">
                <a:latin typeface="Arial" panose="020B0604020202020204" pitchFamily="34" charset="0"/>
              </a:rPr>
              <a:t>Middle layer</a:t>
            </a:r>
          </a:p>
          <a:p>
            <a:pPr lvl="2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 dirty="0">
                <a:latin typeface="Arial" panose="020B0604020202020204" pitchFamily="34" charset="0"/>
              </a:rPr>
              <a:t>Mostly cardiac muscle</a:t>
            </a:r>
            <a:endParaRPr lang="en-US" altLang="en-US" sz="3000" dirty="0">
              <a:latin typeface="Arial" panose="020B0604020202020204" pitchFamily="34" charset="0"/>
            </a:endParaRPr>
          </a:p>
          <a:p>
            <a:pPr lvl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Endocardium</a:t>
            </a:r>
          </a:p>
          <a:p>
            <a:pPr lvl="2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 dirty="0">
                <a:latin typeface="Arial" panose="020B0604020202020204" pitchFamily="34" charset="0"/>
              </a:rPr>
              <a:t>Inner layer</a:t>
            </a:r>
          </a:p>
          <a:p>
            <a:pPr lvl="2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 dirty="0">
                <a:latin typeface="Arial" panose="020B0604020202020204" pitchFamily="34" charset="0"/>
              </a:rPr>
              <a:t>Endothelium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 advAuto="0"/>
      <p:bldP spid="717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External Heart Anatomy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11.5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9" name="Picture 7" descr="1102a_AnatomyofHeart_1.JPG                                     000180A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5"/>
          <a:stretch>
            <a:fillRect/>
          </a:stretch>
        </p:blipFill>
        <p:spPr bwMode="auto">
          <a:xfrm>
            <a:off x="609600" y="1219200"/>
            <a:ext cx="7924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362700" y="6400800"/>
            <a:ext cx="1181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>
                <a:latin typeface="Arial" panose="020B0604020202020204" pitchFamily="34" charset="0"/>
              </a:rPr>
              <a:t>Figure 11.2a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 advAuto="0"/>
      <p:bldP spid="82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Heart: Chambers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11.6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1217613"/>
            <a:ext cx="861060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63663" indent="-2190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54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2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9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70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42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solidFill>
                  <a:srgbClr val="FF0000"/>
                </a:solidFill>
                <a:latin typeface="Arial" panose="020B0604020202020204" pitchFamily="34" charset="0"/>
              </a:rPr>
              <a:t>Right and left side act as separate pumps</a:t>
            </a:r>
          </a:p>
          <a:p>
            <a:pPr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latin typeface="Arial" panose="020B0604020202020204" pitchFamily="34" charset="0"/>
              </a:rPr>
              <a:t>Four chambers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Atria</a:t>
            </a:r>
          </a:p>
          <a:p>
            <a:pPr lvl="2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900" dirty="0">
                <a:latin typeface="Arial" panose="020B0604020202020204" pitchFamily="34" charset="0"/>
              </a:rPr>
              <a:t>Receiving chambers</a:t>
            </a:r>
          </a:p>
          <a:p>
            <a:pPr lvl="3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Right atrium</a:t>
            </a:r>
          </a:p>
          <a:p>
            <a:pPr lvl="3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Left atrium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latin typeface="Arial" panose="020B0604020202020204" pitchFamily="34" charset="0"/>
              </a:rPr>
              <a:t>Ventricles</a:t>
            </a:r>
          </a:p>
          <a:p>
            <a:pPr lvl="2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900" dirty="0">
                <a:latin typeface="Arial" panose="020B0604020202020204" pitchFamily="34" charset="0"/>
              </a:rPr>
              <a:t>Discharging chambers</a:t>
            </a:r>
          </a:p>
          <a:p>
            <a:pPr lvl="3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Right ventricle</a:t>
            </a:r>
          </a:p>
          <a:p>
            <a:pPr lvl="3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Left ventricle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  <p:bldP spid="92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Blood Circulation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11.7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7" name="Picture 7" descr="1103_SystemicPulmonCirc_1.JPG                                  000180A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2579688" y="838200"/>
            <a:ext cx="403701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485900" y="6172200"/>
            <a:ext cx="1181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>
                <a:latin typeface="Arial" panose="020B0604020202020204" pitchFamily="34" charset="0"/>
              </a:rPr>
              <a:t>Figure 11.3</a:t>
            </a:r>
          </a:p>
        </p:txBody>
      </p:sp>
      <p:sp>
        <p:nvSpPr>
          <p:cNvPr id="2" name="5-Point Star 1"/>
          <p:cNvSpPr/>
          <p:nvPr/>
        </p:nvSpPr>
        <p:spPr bwMode="auto">
          <a:xfrm>
            <a:off x="838200" y="1371600"/>
            <a:ext cx="1524000" cy="1447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 advAuto="0"/>
      <p:bldP spid="1024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70EB0BF38744799D2CFEB8264CB19" ma:contentTypeVersion="0" ma:contentTypeDescription="Create a new document." ma:contentTypeScope="" ma:versionID="a00fcccc7201d5e6f756c03d003a9ef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2E7E34-5A57-4DC7-81D4-8324AC5478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3A7F35-6B7C-4874-A381-E04CF8662A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FD05BF6-BEBE-4AC8-B8E9-5F39D9B4A74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10147</TotalTime>
  <Words>1917</Words>
  <Application>Microsoft Office PowerPoint</Application>
  <PresentationFormat>On-screen Show (4:3)</PresentationFormat>
  <Paragraphs>350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Times New Roman</vt:lpstr>
      <vt:lpstr>Verdana</vt:lpstr>
      <vt:lpstr>Times</vt:lpstr>
      <vt:lpstr>Arial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Valve Pathology</vt:lpstr>
      <vt:lpstr>PowerPoint Presentation</vt:lpstr>
      <vt:lpstr>PowerPoint Presentation</vt:lpstr>
      <vt:lpstr>Cardiac Pathology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Pathology of the Heart</vt:lpstr>
      <vt:lpstr>Recap! </vt:lpstr>
      <vt:lpstr>Bellwork 3/4/19</vt:lpstr>
      <vt:lpstr>PowerPoint Presentation</vt:lpstr>
      <vt:lpstr>PowerPoint Presentation</vt:lpstr>
      <vt:lpstr>PowerPoint Presentation</vt:lpstr>
      <vt:lpstr>Cardiac output, cont.</vt:lpstr>
      <vt:lpstr>PowerPoint Presentation</vt:lpstr>
      <vt:lpstr>PowerPoint Presentation</vt:lpstr>
      <vt:lpstr>PowerPoint Presentation</vt:lpstr>
      <vt:lpstr>PowerPoint Presentation</vt:lpstr>
      <vt:lpstr>Congestive Heart Failure (CHF)</vt:lpstr>
      <vt:lpstr>Did you know?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Did you know? </vt:lpstr>
      <vt:lpstr>PowerPoint Presentation</vt:lpstr>
      <vt:lpstr>PowerPoint Presentation</vt:lpstr>
      <vt:lpstr>PowerPoint Presentation</vt:lpstr>
      <vt:lpstr>Vital 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Recap! </vt:lpstr>
    </vt:vector>
  </TitlesOfParts>
  <Company>Hawkeye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Hawkeye Community College</dc:creator>
  <cp:lastModifiedBy>Hannah Mougharbel (Laveen)</cp:lastModifiedBy>
  <cp:revision>53</cp:revision>
  <cp:lastPrinted>2019-02-25T16:21:59Z</cp:lastPrinted>
  <dcterms:created xsi:type="dcterms:W3CDTF">2003-02-24T17:22:37Z</dcterms:created>
  <dcterms:modified xsi:type="dcterms:W3CDTF">2019-03-04T16:19:00Z</dcterms:modified>
</cp:coreProperties>
</file>